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4"/>
  </p:notesMasterIdLst>
  <p:handoutMasterIdLst>
    <p:handoutMasterId r:id="rId85"/>
  </p:handoutMasterIdLst>
  <p:sldIdLst>
    <p:sldId id="668" r:id="rId6"/>
    <p:sldId id="874" r:id="rId7"/>
    <p:sldId id="799" r:id="rId8"/>
    <p:sldId id="800" r:id="rId9"/>
    <p:sldId id="801" r:id="rId10"/>
    <p:sldId id="802" r:id="rId11"/>
    <p:sldId id="803" r:id="rId12"/>
    <p:sldId id="804" r:id="rId13"/>
    <p:sldId id="805" r:id="rId14"/>
    <p:sldId id="806" r:id="rId15"/>
    <p:sldId id="807" r:id="rId16"/>
    <p:sldId id="808" r:id="rId17"/>
    <p:sldId id="809" r:id="rId18"/>
    <p:sldId id="810" r:id="rId19"/>
    <p:sldId id="811" r:id="rId20"/>
    <p:sldId id="812" r:id="rId21"/>
    <p:sldId id="813" r:id="rId22"/>
    <p:sldId id="814" r:id="rId23"/>
    <p:sldId id="815" r:id="rId24"/>
    <p:sldId id="816" r:id="rId25"/>
    <p:sldId id="817" r:id="rId26"/>
    <p:sldId id="818" r:id="rId27"/>
    <p:sldId id="819" r:id="rId28"/>
    <p:sldId id="820" r:id="rId29"/>
    <p:sldId id="821" r:id="rId30"/>
    <p:sldId id="822" r:id="rId31"/>
    <p:sldId id="823" r:id="rId32"/>
    <p:sldId id="824" r:id="rId33"/>
    <p:sldId id="825" r:id="rId34"/>
    <p:sldId id="826" r:id="rId35"/>
    <p:sldId id="827" r:id="rId36"/>
    <p:sldId id="828" r:id="rId37"/>
    <p:sldId id="829" r:id="rId38"/>
    <p:sldId id="830" r:id="rId39"/>
    <p:sldId id="831" r:id="rId40"/>
    <p:sldId id="832" r:id="rId41"/>
    <p:sldId id="833" r:id="rId42"/>
    <p:sldId id="834" r:id="rId43"/>
    <p:sldId id="835" r:id="rId44"/>
    <p:sldId id="836" r:id="rId45"/>
    <p:sldId id="837" r:id="rId46"/>
    <p:sldId id="838" r:id="rId47"/>
    <p:sldId id="839" r:id="rId48"/>
    <p:sldId id="840" r:id="rId49"/>
    <p:sldId id="841" r:id="rId50"/>
    <p:sldId id="842" r:id="rId51"/>
    <p:sldId id="843" r:id="rId52"/>
    <p:sldId id="844" r:id="rId53"/>
    <p:sldId id="845" r:id="rId54"/>
    <p:sldId id="846" r:id="rId55"/>
    <p:sldId id="847" r:id="rId56"/>
    <p:sldId id="848" r:id="rId57"/>
    <p:sldId id="849" r:id="rId58"/>
    <p:sldId id="850" r:id="rId59"/>
    <p:sldId id="851" r:id="rId60"/>
    <p:sldId id="852" r:id="rId61"/>
    <p:sldId id="853" r:id="rId62"/>
    <p:sldId id="854" r:id="rId63"/>
    <p:sldId id="855" r:id="rId64"/>
    <p:sldId id="856" r:id="rId65"/>
    <p:sldId id="857" r:id="rId66"/>
    <p:sldId id="858" r:id="rId67"/>
    <p:sldId id="859" r:id="rId68"/>
    <p:sldId id="860" r:id="rId69"/>
    <p:sldId id="861" r:id="rId70"/>
    <p:sldId id="862" r:id="rId71"/>
    <p:sldId id="863" r:id="rId72"/>
    <p:sldId id="864" r:id="rId73"/>
    <p:sldId id="865" r:id="rId74"/>
    <p:sldId id="866" r:id="rId75"/>
    <p:sldId id="867" r:id="rId76"/>
    <p:sldId id="868" r:id="rId77"/>
    <p:sldId id="869" r:id="rId78"/>
    <p:sldId id="870" r:id="rId79"/>
    <p:sldId id="871" r:id="rId80"/>
    <p:sldId id="872" r:id="rId81"/>
    <p:sldId id="873" r:id="rId82"/>
    <p:sldId id="672" r:id="rId8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4" d="100"/>
          <a:sy n="34" d="100"/>
        </p:scale>
        <p:origin x="316"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a:t>
            </a:r>
          </a:p>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ChefDK comes with another tool named Test Kitchen. Test Kitchen is a test harness tool that allows us to execute the cookbook recipes against virtual or cloud instances.</a:t>
            </a:r>
          </a:p>
          <a:p>
            <a:endParaRPr lang="en-US" dirty="0" smtClean="0"/>
          </a:p>
          <a:p>
            <a:r>
              <a:rPr lang="en-US" dirty="0" smtClean="0"/>
              <a:t>More fully, it allows us to create a instance solely for testing,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2234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allows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 - 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 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    TBD: check. 6.5? Script said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Ubuntu</a:t>
            </a:r>
            <a:r>
              <a:rPr lang="en-US" baseline="0" dirty="0" smtClean="0"/>
              <a:t> </a:t>
            </a:r>
            <a:r>
              <a:rPr lang="en-US" dirty="0" smtClean="0"/>
              <a:t>14.04. TBD: Centos?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Lets replace the existing vagrant driver, in our dot-kitchen-dot-YAML,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Ubuntu?</a:t>
            </a:r>
          </a:p>
          <a:p>
            <a:r>
              <a:rPr lang="en-US" dirty="0" smtClean="0"/>
              <a:t>We also want to update our platforms to list only Ubuntu</a:t>
            </a:r>
            <a:r>
              <a:rPr lang="en-US" baseline="0" dirty="0" smtClean="0"/>
              <a:t> 14.04</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 Also reduce the </a:t>
            </a:r>
            <a:r>
              <a:rPr lang="en-US" smtClean="0"/>
              <a:t>slide text.</a:t>
            </a:r>
            <a:endParaRPr lang="en-US" dirty="0" smtClean="0"/>
          </a:p>
          <a:p>
            <a:r>
              <a:rPr lang="en-US" dirty="0" smtClean="0"/>
              <a:t>Automation is beautiful when it works. A work of art. When it doesn't work -- well 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ubuntu-14.04.</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`kitchen converge` to verify that the workstation cookbook is able to converge the default recipe against the platform ubuntu-14.04.</a:t>
            </a:r>
          </a:p>
          <a:p>
            <a:endParaRPr lang="en-US" dirty="0" smtClean="0"/>
          </a:p>
          <a:p>
            <a:r>
              <a:rPr lang="en-US" dirty="0" smtClean="0"/>
              <a:t>The workstation cookbook should successfully apply the default recipe. If an error has </a:t>
            </a:r>
            <a:r>
              <a:rPr lang="en-US" dirty="0" err="1" smtClean="0"/>
              <a:t>occured</a:t>
            </a:r>
            <a:r>
              <a:rPr lang="en-US" dirty="0" smtClean="0"/>
              <a:t> lets stop and troubleshoot the issues.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 </a:t>
            </a:r>
            <a:r>
              <a:rPr lang="en-US" dirty="0" smtClean="0"/>
              <a:t>the same thing again for the apache cookbook. Update the dot-kitchen-dot-</a:t>
            </a:r>
            <a:r>
              <a:rPr lang="en-US" dirty="0" err="1" smtClean="0"/>
              <a:t>yaml</a:t>
            </a:r>
            <a:r>
              <a:rPr lang="en-US" dirty="0" smtClean="0"/>
              <a:t> file so that it converges the apache cookbook's default recipe on the </a:t>
            </a:r>
            <a:r>
              <a:rPr lang="en-US" dirty="0" err="1" smtClean="0"/>
              <a:t>ubuntu</a:t>
            </a:r>
            <a:r>
              <a:rPr lang="en-US" dirty="0" smtClean="0"/>
              <a:t>-fourteen-dot-zero-four platform with the </a:t>
            </a:r>
            <a:r>
              <a:rPr lang="en-US" dirty="0" err="1" smtClean="0"/>
              <a:t>docker</a:t>
            </a:r>
            <a:r>
              <a:rPr lang="en-US" dirty="0" smtClean="0"/>
              <a:t> driver. TBD: Centos?</a:t>
            </a:r>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 before we update the dot-kitchen-dot-YAML file to use the </a:t>
            </a:r>
            <a:r>
              <a:rPr lang="en-US" dirty="0" err="1" smtClean="0"/>
              <a:t>docker</a:t>
            </a:r>
            <a:r>
              <a:rPr lang="en-US" dirty="0" smtClean="0"/>
              <a:t> driver and the </a:t>
            </a:r>
            <a:r>
              <a:rPr lang="en-US" dirty="0" err="1" smtClean="0"/>
              <a:t>ubuntu</a:t>
            </a:r>
            <a:r>
              <a:rPr lang="en-US" dirty="0" smtClean="0"/>
              <a:t>-fourteen-dot-zero-four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CD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90587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 `kitchen converge` to validate that our apache cookbook's default recipe is able to converge on the </a:t>
            </a:r>
            <a:r>
              <a:rPr lang="en-US" dirty="0" err="1" smtClean="0"/>
              <a:t>ubuntu</a:t>
            </a:r>
            <a:r>
              <a:rPr lang="en-US" dirty="0" smtClean="0"/>
              <a:t>-fourteen-dot-zero-four instance. TBD- Centos.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start by first mandating that all cookbooks are tested before they are deployed to production. What steps would it take to test one of the cookbooks you created in the last section?</a:t>
            </a:r>
          </a:p>
          <a:p>
            <a:endParaRPr lang="en-US" dirty="0" smtClean="0"/>
          </a:p>
          <a:p>
            <a:r>
              <a:rPr lang="en-US" dirty="0" smtClean="0"/>
              <a:t>Write 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identified.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2157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 slide.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9359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r>
              <a:rPr lang="en-US" dirty="0" smtClean="0"/>
              <a:t>* create a virtual or cloud instances, if needed</a:t>
            </a:r>
          </a:p>
          <a:p>
            <a:r>
              <a:rPr lang="en-US" dirty="0" smtClean="0"/>
              <a:t>* converge the instance, if needed</a:t>
            </a:r>
          </a:p>
          <a:p>
            <a:r>
              <a:rPr lang="en-US" dirty="0" smtClean="0"/>
              <a:t>* 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Notes: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I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do and end.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with a more complete list, we want you to roughly estimate how long it would take to test the cookbook.</a:t>
            </a:r>
          </a:p>
          <a:p>
            <a:endParaRPr lang="en-US" dirty="0" smtClean="0"/>
          </a:p>
          <a:p>
            <a:r>
              <a:rPr lang="en-US" dirty="0" smtClean="0"/>
              <a:t>Instructor Note: Allow a short amount of time for estimation. Reminding them again that this is only an estimate and is not something that has to be absolute known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6016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I showed you earlier except now it is displayed here within this context. This states that when we converge the workstation cookbook's default recipe we want to assert that the tree package has been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dot-kitchen-dot-YAML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underscore-spec-dot-R-B. All specification files must end with underscore-spec-dot-R-B.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1698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move into the workstation's cookbook directory.</a:t>
            </a:r>
          </a:p>
          <a:p>
            <a:endParaRPr lang="en-US" dirty="0" smtClean="0"/>
          </a:p>
          <a:p>
            <a:r>
              <a:rPr lang="en-US" dirty="0" smtClean="0"/>
              <a:t>TBD: Merge with previous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354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a:t>
            </a:r>
            <a:r>
              <a:rPr lang="en-US" dirty="0" err="1" smtClean="0"/>
              <a:t>createdm</a:t>
            </a:r>
            <a:r>
              <a:rPr lang="en-US" dirty="0" smtClean="0"/>
              <a:t> lets verify that the package named 'tree' is installed when we apply the workstation cookbooks default recipe using the `kitchen verify` command to execute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your length of time for testing your cookbook lets discuss: How often you would test your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4674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slash-E-T-C-slash-Pass-W-D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slash-E-T-C-slash-</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This is particularly vague as there are no requirements that they "have" to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a:t>
            </a:r>
          </a:p>
          <a:p>
            <a:endParaRPr lang="en-US" dirty="0" smtClean="0"/>
          </a:p>
          <a:p>
            <a:r>
              <a:rPr lang="en-US" dirty="0" smtClean="0"/>
              <a:t>Here we are verifying the package </a:t>
            </a:r>
            <a:r>
              <a:rPr lang="en-US" dirty="0" err="1" smtClean="0"/>
              <a:t>git</a:t>
            </a:r>
            <a:r>
              <a:rPr lang="en-US" dirty="0" smtClean="0"/>
              <a:t> is installed. The structure of the test is very similar to the one we demonstrated earlier. You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we chose only to verify that the file named slash-E-T-C-slash-M-O-T-D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often do you think changes to the cookbook will occur?</a:t>
            </a:r>
          </a:p>
          <a:p>
            <a:endParaRPr lang="en-US" dirty="0" smtClean="0"/>
          </a:p>
          <a:p>
            <a:r>
              <a:rPr lang="en-US" dirty="0" smtClean="0"/>
              <a:t>TBD: Merge with previous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380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endParaRPr lang="en-US" dirty="0" smtClean="0"/>
          </a:p>
          <a:p>
            <a:r>
              <a:rPr lang="en-US" dirty="0" smtClean="0"/>
              <a:t>Is that something that we could test as well? Does </a:t>
            </a:r>
            <a:r>
              <a:rPr lang="en-US" dirty="0" err="1" smtClean="0"/>
              <a:t>ServerSpec</a:t>
            </a:r>
            <a:r>
              <a:rPr lang="en-US" dirty="0" smtClean="0"/>
              <a:t> provide the way for us to execute a command and verify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32370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06814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the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 </a:t>
            </a:r>
            <a:r>
              <a:rPr lang="en-US" dirty="0" err="1" smtClean="0"/>
              <a:t>ServerSpec</a:t>
            </a:r>
            <a:r>
              <a:rPr lang="en-US" dirty="0" smtClean="0"/>
              <a:t> and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036417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leading question: What happens when the rate of cookbook changes exceed the time interval it takes to verify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0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 - or anyone else on the team - 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6399731" y="7143470"/>
            <a:ext cx="2739163" cy="600800"/>
          </a:xfrm>
          <a:prstGeom prst="rect">
            <a:avLst/>
          </a:prstGeom>
        </p:spPr>
        <p:txBody>
          <a:bodyPr vert="horz" wrap="none" lIns="121920" tIns="121920" rIns="121920" bIns="121920" rtlCol="0">
            <a:normAutofit fontScale="85000" lnSpcReduction="20000"/>
          </a:bodyPr>
          <a:lstStyle/>
          <a:p>
            <a:pPr algn="ctr">
              <a:defRPr/>
            </a:pPr>
            <a:r>
              <a:rPr lang="en-US" sz="3200" dirty="0">
                <a:solidFill>
                  <a:srgbClr val="3E4346"/>
                </a:solidFill>
                <a:cs typeface="Inconsolata"/>
              </a:rPr>
              <a:t>http://</a:t>
            </a:r>
            <a:r>
              <a:rPr lang="en-US" sz="3200" dirty="0" err="1">
                <a:solidFill>
                  <a:srgbClr val="3E4346"/>
                </a:solidFill>
                <a:cs typeface="Inconsolata"/>
              </a:rPr>
              <a:t>kitchen.ci</a:t>
            </a:r>
            <a:endParaRPr lang="en-US" sz="3200" dirty="0">
              <a:solidFill>
                <a:srgbClr val="3E4346"/>
              </a:solidFill>
              <a:cs typeface="Inconsolata"/>
            </a:endParaRPr>
          </a:p>
          <a:p>
            <a:pPr algn="ctr">
              <a:lnSpc>
                <a:spcPct val="100000"/>
              </a:lnSpc>
            </a:pPr>
            <a:endParaRPr lang="en-US" sz="3200" dirty="0">
              <a:solidFill>
                <a:srgbClr val="3E4346"/>
              </a:solidFill>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8836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mtClean="0"/>
              <a:t>---</a:t>
            </a:r>
          </a:p>
          <a:p>
            <a:r>
              <a:rPr lang="de-DE" smtClean="0"/>
              <a:t>driver:</a:t>
            </a:r>
          </a:p>
          <a:p>
            <a:r>
              <a:rPr lang="de-DE" smtClean="0"/>
              <a:t>  name: vagrant</a:t>
            </a:r>
          </a:p>
          <a:p>
            <a:endParaRPr lang="de-DE" smtClean="0"/>
          </a:p>
          <a:p>
            <a:r>
              <a:rPr lang="de-DE" smtClean="0"/>
              <a:t>provisioner:</a:t>
            </a:r>
          </a:p>
          <a:p>
            <a:r>
              <a:rPr lang="de-DE" smtClean="0"/>
              <a:t>  name: chef_solo</a:t>
            </a:r>
          </a:p>
          <a:p>
            <a:endParaRPr lang="de-DE" smtClean="0"/>
          </a:p>
          <a:p>
            <a:r>
              <a:rPr lang="de-DE" smtClean="0"/>
              <a:t>platforms:</a:t>
            </a:r>
          </a:p>
          <a:p>
            <a:r>
              <a:rPr lang="de-DE" smtClean="0"/>
              <a:t>  - name: ubuntu-12.04</a:t>
            </a:r>
          </a:p>
          <a:p>
            <a:r>
              <a:rPr lang="de-DE" smtClean="0"/>
              <a:t>  - name: centos-6.4</a:t>
            </a:r>
          </a:p>
          <a:p>
            <a:endParaRPr lang="de-DE" smtClean="0"/>
          </a:p>
          <a:p>
            <a:r>
              <a:rPr lang="de-DE" smtClean="0"/>
              <a:t>suites:</a:t>
            </a:r>
          </a:p>
          <a:p>
            <a:r>
              <a:rPr lang="de-DE"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113748"/>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Kitchen Test tool 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a:t>
            </a:r>
            <a:r>
              <a:rPr lang="en-US" dirty="0" smtClean="0"/>
              <a:t>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Kitchen </a:t>
            </a:r>
            <a:r>
              <a:rPr lang="en-US" dirty="0" smtClean="0"/>
              <a:t>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a:t>Ubuntu </a:t>
            </a:r>
            <a:r>
              <a:rPr lang="en-US" dirty="0" smtClean="0"/>
              <a:t>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Cookbook's Directory</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smtClean="0"/>
              <a:t>---</a:t>
            </a:r>
          </a:p>
          <a:p>
            <a:r>
              <a:rPr lang="en-US" sz="2400" smtClean="0"/>
              <a:t>driver:</a:t>
            </a:r>
          </a:p>
          <a:p>
            <a:r>
              <a:rPr lang="en-US" sz="2400" smtClean="0"/>
              <a:t>  name: docker</a:t>
            </a:r>
          </a:p>
          <a:p>
            <a:endParaRPr lang="en-US" sz="2400" smtClean="0"/>
          </a:p>
          <a:p>
            <a:r>
              <a:rPr lang="en-US" sz="2400" smtClean="0"/>
              <a:t>provisioner:</a:t>
            </a:r>
          </a:p>
          <a:p>
            <a:r>
              <a:rPr lang="en-US" sz="2400" smtClean="0"/>
              <a:t>  name: chef_zero</a:t>
            </a:r>
          </a:p>
          <a:p>
            <a:endParaRPr lang="en-US" sz="2400" smtClean="0"/>
          </a:p>
          <a:p>
            <a:r>
              <a:rPr lang="en-US" sz="2400" smtClean="0"/>
              <a:t>platforms:</a:t>
            </a:r>
          </a:p>
          <a:p>
            <a:r>
              <a:rPr lang="en-US" sz="2400" smtClean="0"/>
              <a:t>  - name: ubuntu-14.04</a:t>
            </a:r>
          </a:p>
          <a:p>
            <a:endParaRPr lang="en-US" sz="2400" smtClean="0"/>
          </a:p>
          <a:p>
            <a:r>
              <a:rPr lang="en-US" sz="2400" smtClean="0"/>
              <a:t>suites:</a:t>
            </a:r>
          </a:p>
          <a:p>
            <a:r>
              <a:rPr lang="en-US" sz="2400" smtClean="0"/>
              <a:t>  - name: default</a:t>
            </a:r>
          </a:p>
          <a:p>
            <a:r>
              <a:rPr lang="en-US" sz="240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smtClean="0"/>
              <a:t>~/cookbooks/workstation/.kitchen.yml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Ubuntu 14.04</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ubuntu-14.04</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pic>
        <p:nvPicPr>
          <p:cNvPr id="3" name="Content Placeholder 2"/>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8864309" y="2113748"/>
            <a:ext cx="6294529" cy="6294529"/>
          </a:xfrm>
        </p:spPr>
      </p:pic>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28</a:t>
            </a:fld>
            <a:endParaRPr lang="en-US" dirty="0"/>
          </a:p>
        </p:txBody>
      </p:sp>
      <p:sp>
        <p:nvSpPr>
          <p:cNvPr id="10" name="TextBox 9"/>
          <p:cNvSpPr txBox="1"/>
          <p:nvPr/>
        </p:nvSpPr>
        <p:spPr bwMode="white">
          <a:xfrm>
            <a:off x="7991166" y="8302483"/>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Instance             Driver  </a:t>
            </a:r>
            <a:r>
              <a:rPr lang="en-US" dirty="0" err="1"/>
              <a:t>Provisioner</a:t>
            </a:r>
            <a:r>
              <a:rPr lang="en-US" dirty="0"/>
              <a:t>  Verifier  Transport  Last Action</a:t>
            </a:r>
          </a:p>
          <a:p>
            <a:r>
              <a:rPr lang="en-US" dirty="0"/>
              <a:t>default-ubuntu-</a:t>
            </a:r>
            <a:r>
              <a:rPr lang="en-US" dirty="0" smtClean="0"/>
              <a:t>1404  </a:t>
            </a:r>
            <a:r>
              <a:rPr lang="en-US" dirty="0" err="1"/>
              <a:t>Docker</a:t>
            </a:r>
            <a:r>
              <a:rPr lang="en-US" dirty="0"/>
              <a:t>  </a:t>
            </a:r>
            <a:r>
              <a:rPr lang="en-US" dirty="0" err="1"/>
              <a:t>ChefZero</a:t>
            </a:r>
            <a:r>
              <a:rPr lang="en-US" dirty="0"/>
              <a:t>     Busser    </a:t>
            </a:r>
            <a:r>
              <a:rPr lang="en-US" dirty="0" err="1"/>
              <a:t>Ssh</a:t>
            </a:r>
            <a:r>
              <a:rPr lang="en-US" dirty="0"/>
              <a:t>        &lt;Not Created&gt;</a:t>
            </a:r>
          </a:p>
        </p:txBody>
      </p:sp>
      <p:sp>
        <p:nvSpPr>
          <p:cNvPr id="3" name="Title 2"/>
          <p:cNvSpPr>
            <a:spLocks noGrp="1"/>
          </p:cNvSpPr>
          <p:nvPr>
            <p:ph type="title"/>
          </p:nvPr>
        </p:nvSpPr>
        <p:spPr/>
        <p:txBody>
          <a:bodyPr/>
          <a:lstStyle/>
          <a:p>
            <a:r>
              <a:rPr lang="en-US" dirty="0" smtClean="0"/>
              <a:t>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pPr>
              <a:lnSpc>
                <a:spcPct val="120000"/>
              </a:lnSpc>
            </a:pPr>
            <a:r>
              <a:rPr lang="en-US" sz="32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r>
              <a:rPr lang="en-US" sz="3200" dirty="0" smtClean="0"/>
              <a:t>Jennifer and I did a quick post mortem and she mentioned that we can verify cookbooks with </a:t>
            </a:r>
            <a:r>
              <a:rPr lang="en-US" sz="3200" b="1" dirty="0" smtClean="0">
                <a:latin typeface="Inconsolata"/>
                <a:cs typeface="Inconsolata"/>
              </a:rPr>
              <a:t>Test Kitchen</a:t>
            </a:r>
            <a:r>
              <a:rPr lang="en-US" sz="3200" dirty="0" smtClean="0">
                <a:latin typeface="Inconsolata"/>
                <a:cs typeface="Inconsolata"/>
              </a:rPr>
              <a:t> </a:t>
            </a:r>
            <a:r>
              <a:rPr lang="en-US" sz="3200" dirty="0" smtClean="0"/>
              <a:t>and </a:t>
            </a:r>
            <a:r>
              <a:rPr lang="en-US" sz="3200" b="1" dirty="0" smtClean="0">
                <a:latin typeface="Inconsolata"/>
                <a:cs typeface="Inconsolata"/>
              </a:rPr>
              <a:t>Docker</a:t>
            </a:r>
            <a:r>
              <a:rPr lang="en-US" sz="3200" dirty="0" smtClean="0"/>
              <a:t>. Is that something you could check out?</a:t>
            </a:r>
            <a:endParaRPr lang="en-US" sz="3200" dirty="0"/>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59854"/>
          </a:xfrm>
        </p:spPr>
        <p:txBody>
          <a:bodyPr/>
          <a:lstStyle/>
          <a:p>
            <a:r>
              <a:rPr lang="en-US" dirty="0" smtClean="0"/>
              <a:t>-----&gt; Starting Kitchen (v1.4.0)</a:t>
            </a:r>
          </a:p>
          <a:p>
            <a:r>
              <a:rPr lang="en-US" dirty="0" smtClean="0"/>
              <a:t>-----&gt; Converging &lt;default-ubuntu-1404&gt;...</a:t>
            </a:r>
          </a:p>
          <a:p>
            <a:r>
              <a:rPr lang="en-US" dirty="0" smtClean="0"/>
              <a:t>$$$$$$ Running legacy converge for 'Docker' Driver</a:t>
            </a:r>
          </a:p>
          <a:p>
            <a:r>
              <a:rPr lang="en-US" dirty="0" smtClean="0"/>
              <a:t>       Preparing files for transfer</a:t>
            </a:r>
          </a:p>
          <a:p>
            <a:r>
              <a:rPr lang="en-US" dirty="0" smtClean="0"/>
              <a:t>       Preparing </a:t>
            </a:r>
            <a:r>
              <a:rPr lang="en-US" dirty="0" err="1" smtClean="0"/>
              <a:t>dna.json</a:t>
            </a:r>
            <a:endParaRPr lang="en-US" dirty="0" smtClean="0"/>
          </a:p>
          <a:p>
            <a:r>
              <a:rPr lang="en-US" dirty="0" smtClean="0"/>
              <a:t>       Resolving cookbook dependencies with </a:t>
            </a:r>
            <a:r>
              <a:rPr lang="en-US" dirty="0" err="1" smtClean="0"/>
              <a:t>Berkshelf</a:t>
            </a:r>
            <a:r>
              <a:rPr lang="en-US" dirty="0" smtClean="0"/>
              <a:t> 3.2.3...</a:t>
            </a:r>
          </a:p>
          <a:p>
            <a:r>
              <a:rPr lang="en-US" dirty="0" smtClean="0"/>
              <a:t>       Removing non-cookbook files before transfer</a:t>
            </a:r>
          </a:p>
          <a:p>
            <a:r>
              <a:rPr lang="en-US" dirty="0" smtClean="0"/>
              <a:t>       Preparing </a:t>
            </a:r>
            <a:r>
              <a:rPr lang="en-US" dirty="0" err="1" smtClean="0"/>
              <a:t>validation.pem</a:t>
            </a:r>
            <a:endParaRPr lang="en-US" dirty="0" smtClean="0"/>
          </a:p>
          <a:p>
            <a:r>
              <a:rPr lang="en-US" dirty="0" smtClean="0"/>
              <a:t>       Preparing </a:t>
            </a:r>
            <a:r>
              <a:rPr lang="en-US" dirty="0" err="1" smtClean="0"/>
              <a:t>client.rb</a:t>
            </a:r>
            <a:endParaRPr lang="en-US" dirty="0" smtClean="0"/>
          </a:p>
          <a:p>
            <a:r>
              <a:rPr lang="en-US" dirty="0" smtClean="0"/>
              <a:t>-----&gt; Installing Chef Omnibus (install only if missing)</a:t>
            </a:r>
          </a:p>
          <a:p>
            <a:r>
              <a:rPr lang="en-US" dirty="0" smtClean="0"/>
              <a:t>       Downloading https://www.chef.io/chef/install.sh to file /tmp/install.sh</a:t>
            </a:r>
          </a:p>
          <a:p>
            <a:r>
              <a:rPr lang="en-US" dirty="0" smtClean="0"/>
              <a:t>       Trying curl...</a:t>
            </a:r>
          </a:p>
          <a:p>
            <a:r>
              <a:rPr lang="en-US" dirty="0" smtClean="0"/>
              <a:t>       Download complete.</a:t>
            </a:r>
            <a:endParaRPr lang="en-US" dirty="0"/>
          </a:p>
        </p:txBody>
      </p:sp>
      <p:sp>
        <p:nvSpPr>
          <p:cNvPr id="3" name="Title 2"/>
          <p:cNvSpPr>
            <a:spLocks noGrp="1"/>
          </p:cNvSpPr>
          <p:nvPr>
            <p:ph type="title"/>
          </p:nvPr>
        </p:nvSpPr>
        <p:spPr/>
        <p:txBody>
          <a:bodyPr/>
          <a:lstStyle/>
          <a:p>
            <a:r>
              <a:rPr lang="en-US" smtClean="0"/>
              <a:t>Converge the Cookbook</a:t>
            </a:r>
            <a:endParaRPr lang="en-US" dirty="0"/>
          </a:p>
        </p:txBody>
      </p:sp>
      <p:sp>
        <p:nvSpPr>
          <p:cNvPr id="4" name="Text Placeholder 3"/>
          <p:cNvSpPr>
            <a:spLocks noGrp="1"/>
          </p:cNvSpPr>
          <p:nvPr>
            <p:ph type="body" sz="quarter" idx="11"/>
          </p:nvPr>
        </p:nvSpPr>
        <p:spPr/>
        <p:txBody>
          <a:bodyPr/>
          <a:lstStyle/>
          <a:p>
            <a:r>
              <a:rPr lang="en-US"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Ubuntu 14.04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ubuntu-14.04</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3" name="TextBox 12"/>
          <p:cNvSpPr txBox="1"/>
          <p:nvPr/>
        </p:nvSpPr>
        <p:spPr bwMode="white">
          <a:xfrm>
            <a:off x="5558250" y="7442438"/>
            <a:ext cx="9142157" cy="709991"/>
          </a:xfrm>
          <a:prstGeom prst="rect">
            <a:avLst/>
          </a:prstGeom>
        </p:spPr>
        <p:txBody>
          <a:bodyPr vert="horz" wrap="none" lIns="121920" tIns="121920" rIns="121920" bIns="121920" rtlCol="0">
            <a:normAutofit lnSpcReduction="10000"/>
          </a:bodyPr>
          <a:lstStyle/>
          <a:p>
            <a:pPr algn="ctr"/>
            <a:r>
              <a:rPr lang="en-US" sz="3200" dirty="0">
                <a:cs typeface="Inconsolata"/>
              </a:rPr>
              <a:t>https://</a:t>
            </a:r>
            <a:r>
              <a:rPr lang="en-US" sz="3200" dirty="0" err="1">
                <a:cs typeface="Inconsolata"/>
              </a:rPr>
              <a:t>github.com</a:t>
            </a:r>
            <a:r>
              <a:rPr lang="en-US" sz="3200" dirty="0">
                <a:cs typeface="Inconsolata"/>
              </a:rPr>
              <a:t>/</a:t>
            </a:r>
            <a:r>
              <a:rPr lang="en-US" sz="3200" dirty="0" err="1">
                <a:cs typeface="Inconsolata"/>
              </a:rPr>
              <a:t>portertech</a:t>
            </a:r>
            <a:r>
              <a:rPr lang="en-US" sz="3200" dirty="0">
                <a:cs typeface="Inconsolata"/>
              </a:rPr>
              <a:t>/kitchen-</a:t>
            </a:r>
            <a:r>
              <a:rPr lang="en-US" sz="3200" dirty="0" err="1">
                <a:cs typeface="Inconsolata"/>
              </a:rPr>
              <a:t>docker</a:t>
            </a:r>
            <a:endParaRPr lang="en-US" sz="3200" dirty="0">
              <a:cs typeface="Inconsolata"/>
            </a:endParaRPr>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113053" y="5834535"/>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47509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Converging &lt;default</a:t>
            </a:r>
            <a:r>
              <a:rPr lang="en-US" dirty="0" smtClean="0"/>
              <a:t>-ubuntu-1404&gt;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05113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a:t>
            </a:r>
            <a:r>
              <a:rPr lang="en-US" dirty="0" smtClean="0">
                <a:latin typeface="Inconsolata"/>
                <a:cs typeface="Inconsolata"/>
              </a:rPr>
              <a:t>kitchen</a:t>
            </a:r>
            <a:r>
              <a:rPr lang="en-US" dirty="0" smtClean="0"/>
              <a:t> converges a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39144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is left to validate to ensure that the cookbook successfully applied the policy defined in </a:t>
            </a:r>
            <a:r>
              <a:rPr lang="en-US" smtClean="0"/>
              <a:t>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a:t>
            </a:r>
            <a:r>
              <a:rPr lang="en-US" sz="3200" dirty="0" err="1"/>
              <a:t>Docker</a:t>
            </a:r>
            <a:r>
              <a:rPr lang="en-US" sz="3200" dirty="0"/>
              <a:t> API and so on. So 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Time for Testing</a:t>
            </a:r>
            <a:endParaRPr lang="en-US" dirty="0"/>
          </a:p>
        </p:txBody>
      </p:sp>
      <p:sp>
        <p:nvSpPr>
          <p:cNvPr id="3" name="Subtitle 2"/>
          <p:cNvSpPr>
            <a:spLocks noGrp="1"/>
          </p:cNvSpPr>
          <p:nvPr>
            <p:ph type="subTitle" idx="1"/>
          </p:nvPr>
        </p:nvSpPr>
        <p:spPr/>
        <p:txBody>
          <a:bodyPr/>
          <a:lstStyle/>
          <a:p>
            <a:r>
              <a:rPr lang="en-US" dirty="0" smtClean="0"/>
              <a:t>Estimate how long it would take to accomplish testing the cookbook.</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44908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52</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53</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54</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87869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84324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597710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smtClean="0"/>
          </a:p>
        </p:txBody>
      </p:sp>
      <p:sp>
        <p:nvSpPr>
          <p:cNvPr id="3" name="Title 2"/>
          <p:cNvSpPr>
            <a:spLocks noGrp="1"/>
          </p:cNvSpPr>
          <p:nvPr>
            <p:ph type="title"/>
          </p:nvPr>
        </p:nvSpPr>
        <p:spPr/>
        <p:txBody>
          <a:bodyPr/>
          <a:lstStyle/>
          <a:p>
            <a:r>
              <a:rPr lang="en-US" dirty="0" smtClean="0"/>
              <a:t>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Interval</a:t>
            </a:r>
            <a:endParaRPr lang="en-US" dirty="0"/>
          </a:p>
        </p:txBody>
      </p:sp>
      <p:sp>
        <p:nvSpPr>
          <p:cNvPr id="3" name="Subtitle 2"/>
          <p:cNvSpPr>
            <a:spLocks noGrp="1"/>
          </p:cNvSpPr>
          <p:nvPr>
            <p:ph type="subTitle" idx="1"/>
          </p:nvPr>
        </p:nvSpPr>
        <p:spPr/>
        <p:txBody>
          <a:bodyPr/>
          <a:lstStyle/>
          <a:p>
            <a:r>
              <a:rPr lang="en-US" dirty="0" smtClean="0"/>
              <a:t>How often do you test your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7799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62</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3013753" y="3419853"/>
            <a:ext cx="10974132" cy="4350949"/>
          </a:xfrm>
        </p:spPr>
        <p:txBody>
          <a:bodyPr/>
          <a:lstStyle/>
          <a:p>
            <a:pPr marL="609585" indent="-609585">
              <a:buFont typeface="Wingdings" charset="2"/>
              <a:buChar char="q"/>
            </a:pPr>
            <a:r>
              <a:rPr lang="en-US" dirty="0" smtClean="0"/>
              <a:t>Add tests that validate that the remaining package resources have been installed</a:t>
            </a:r>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a:t>
            </a:r>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serverspec.org/resource_types.html#package                     http</a:t>
            </a:r>
            <a:r>
              <a:rPr lang="en-US" sz="2400" dirty="0"/>
              <a:t>://serverspec.org/resource_types.html#file</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0489" y="578442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a:t>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9264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What's the Risk?</a:t>
            </a:r>
            <a:endParaRPr lang="en-US" dirty="0"/>
          </a:p>
        </p:txBody>
      </p:sp>
      <p:sp>
        <p:nvSpPr>
          <p:cNvPr id="3" name="Subtitle 2"/>
          <p:cNvSpPr>
            <a:spLocks noGrp="1"/>
          </p:cNvSpPr>
          <p:nvPr>
            <p:ph type="subTitle" idx="1"/>
          </p:nvPr>
        </p:nvSpPr>
        <p:spPr/>
        <p:txBody>
          <a:bodyPr/>
          <a:lstStyle/>
          <a:p>
            <a:r>
              <a:rPr lang="en-US" dirty="0" smtClean="0"/>
              <a:t>How often do you think changes will occur?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45826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manual tests do we use now to validate a working web server?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344653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a:t>
            </a:r>
            <a:r>
              <a:rPr lang="en-US" dirty="0"/>
              <a:t>H</a:t>
            </a:r>
            <a:r>
              <a:rPr lang="en-US" dirty="0" smtClean="0"/>
              <a:t>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 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46141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smtClean="0"/>
              <a:t>~/cookbooks/apache/test/integration/default/serverspec/default_spec.rb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smtClean="0"/>
              <a:t>The port 80 should be listening.</a:t>
            </a:r>
          </a:p>
          <a:p>
            <a:endParaRPr lang="en-US" smtClean="0"/>
          </a:p>
          <a:p>
            <a:r>
              <a:rPr lang="en-US"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1"/>
            <a:ext cx="10974132" cy="3358573"/>
          </a:xfrm>
        </p:spPr>
        <p:txBody>
          <a:bodyPr/>
          <a:lstStyle/>
          <a:p>
            <a:r>
              <a:rPr lang="en-US" dirty="0" smtClean="0"/>
              <a:t>What questions can we help </a:t>
            </a:r>
            <a:r>
              <a:rPr lang="en-US" smtClean="0"/>
              <a:t>you answer?</a:t>
            </a:r>
            <a:endParaRPr lang="en-US" dirty="0" smtClean="0"/>
          </a:p>
          <a:p>
            <a:endParaRPr lang="en-US" dirty="0"/>
          </a:p>
          <a:p>
            <a:pPr marL="609585" indent="-609585">
              <a:buFont typeface="Arial"/>
              <a:buChar char="•"/>
            </a:pPr>
            <a:r>
              <a:rPr lang="en-US" dirty="0" smtClean="0"/>
              <a:t>Test Kitchen</a:t>
            </a:r>
          </a:p>
          <a:p>
            <a:pPr marL="609585" indent="-609585">
              <a:buFont typeface="Arial"/>
              <a:buChar char="•"/>
            </a:pPr>
            <a:r>
              <a:rPr lang="en-US" dirty="0" err="1" smtClean="0"/>
              <a:t>ServerSpec</a:t>
            </a:r>
            <a:endParaRPr lang="en-US" dirty="0" smtClean="0"/>
          </a:p>
          <a:p>
            <a:pPr marL="609585" indent="-609585">
              <a:buFont typeface="Arial"/>
              <a:buChar char="•"/>
            </a:pPr>
            <a:r>
              <a:rPr lang="en-US" dirty="0" smtClean="0"/>
              <a:t>Testing</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77</a:t>
            </a:fld>
            <a:endParaRPr lang="en-US" dirty="0"/>
          </a:p>
        </p:txBody>
      </p:sp>
    </p:spTree>
    <p:extLst>
      <p:ext uri="{BB962C8B-B14F-4D97-AF65-F5344CB8AC3E}">
        <p14:creationId xmlns:p14="http://schemas.microsoft.com/office/powerpoint/2010/main" val="34156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 This </a:t>
            </a:r>
            <a:r>
              <a:rPr lang="en-US" dirty="0"/>
              <a:t>D</a:t>
            </a:r>
            <a:r>
              <a:rPr lang="en-US" dirty="0" smtClean="0"/>
              <a:t>angerous?</a:t>
            </a:r>
            <a:endParaRPr lang="en-US" dirty="0"/>
          </a:p>
        </p:txBody>
      </p:sp>
      <p:sp>
        <p:nvSpPr>
          <p:cNvPr id="3" name="Subtitle 2"/>
          <p:cNvSpPr>
            <a:spLocks noGrp="1"/>
          </p:cNvSpPr>
          <p:nvPr>
            <p:ph type="subTitle" idx="1"/>
          </p:nvPr>
        </p:nvSpPr>
        <p:spPr/>
        <p:txBody>
          <a:bodyPr/>
          <a:lstStyle/>
          <a:p>
            <a:r>
              <a:rPr lang="en-US" dirty="0"/>
              <a:t>What happens when the rate of cookbook changes exceed the time interval it takes to verify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5528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14416</TotalTime>
  <Words>7002</Words>
  <Application>Microsoft Office PowerPoint</Application>
  <PresentationFormat>Custom</PresentationFormat>
  <Paragraphs>989</Paragraphs>
  <Slides>78</Slides>
  <Notes>78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Courier New</vt:lpstr>
      <vt:lpstr>Gill Sans MT</vt:lpstr>
      <vt:lpstr>Inconsolata</vt:lpstr>
      <vt:lpstr>Wingdings</vt:lpstr>
      <vt:lpstr>ChefDk3.2Template</vt:lpstr>
      <vt:lpstr>Testing Cookbooks</vt:lpstr>
      <vt:lpstr>Objectives</vt:lpstr>
      <vt:lpstr>Can We Test Cookbooks?</vt:lpstr>
      <vt:lpstr>Mandating Testing</vt:lpstr>
      <vt:lpstr>Time for Testing</vt:lpstr>
      <vt:lpstr>Testing Interval</vt:lpstr>
      <vt:lpstr>What's the Risk?</vt:lpstr>
      <vt:lpstr>Is This Dangerous?</vt:lpstr>
      <vt:lpstr>Code Testing</vt:lpstr>
      <vt:lpstr>Test Configuration</vt:lpstr>
      <vt:lpstr>Test Kitchen</vt:lpstr>
      <vt:lpstr>What Can kitchen Do?</vt:lpstr>
      <vt:lpstr>What Can kitchen init Do?</vt:lpstr>
      <vt:lpstr>Do We Have a .kitchen.yml?</vt:lpstr>
      <vt:lpstr>What is Inside .kitchen.yml?</vt:lpstr>
      <vt:lpstr>.kitchen.yml</vt:lpstr>
      <vt:lpstr>The kitchen Driver</vt:lpstr>
      <vt:lpstr>The kitchen Provisioner</vt:lpstr>
      <vt:lpstr>The kitchen Platforms</vt:lpstr>
      <vt:lpstr>The kitchen Suites</vt:lpstr>
      <vt:lpstr>The kitchen Suites</vt:lpstr>
      <vt:lpstr>Kitchen Test Matrix</vt:lpstr>
      <vt:lpstr>Example: Kitchen Test Matrix</vt:lpstr>
      <vt:lpstr>View the Kitchen Test Matrix</vt:lpstr>
      <vt:lpstr>Test Configuration</vt:lpstr>
      <vt:lpstr>Move into the Cookbook's Directory</vt:lpstr>
      <vt:lpstr>Setting the Driver to Docker</vt:lpstr>
      <vt:lpstr>Setting the Platform to Ubuntu 14.04</vt:lpstr>
      <vt:lpstr>Look at the Test Matrix</vt:lpstr>
      <vt:lpstr>Converging a Cookbook</vt:lpstr>
      <vt:lpstr>Kitchen Create</vt:lpstr>
      <vt:lpstr>Kitchen Converge</vt:lpstr>
      <vt:lpstr>Converge the Cookbook</vt:lpstr>
      <vt:lpstr>Converge the Recipe</vt:lpstr>
      <vt:lpstr>Configuring Test Kitchen for Apache</vt:lpstr>
      <vt:lpstr>Return Home</vt:lpstr>
      <vt:lpstr>Move into the Cookbook</vt:lpstr>
      <vt:lpstr>Converge the Cookbook</vt:lpstr>
      <vt:lpstr>Test Kitchen</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Our Assertion in a Spec File</vt:lpstr>
      <vt:lpstr>Where do Tests Live?</vt:lpstr>
      <vt:lpstr>Where do Tests Live?</vt:lpstr>
      <vt:lpstr>Where do Tests Live?</vt:lpstr>
      <vt:lpstr>Where do Tests Live?</vt:lpstr>
      <vt:lpstr>Return Home</vt:lpstr>
      <vt:lpstr>Move into the Cookbook</vt:lpstr>
      <vt:lpstr>Running the Specification</vt:lpstr>
      <vt:lpstr>Commit Your Work</vt:lpstr>
      <vt:lpstr>More Tests</vt:lpstr>
      <vt:lpstr>Testing a File</vt:lpstr>
      <vt:lpstr>The File Contains Data</vt:lpstr>
      <vt:lpstr>The File Contains Specific Content</vt:lpstr>
      <vt:lpstr>The File is Owned by a Particular User</vt:lpstr>
      <vt:lpstr>More Tests</vt:lpstr>
      <vt:lpstr>Our Assertion in a spec File</vt:lpstr>
      <vt:lpstr>Our Assertion in a spec File</vt:lpstr>
      <vt:lpstr>Commit Your Work</vt:lpstr>
      <vt:lpstr>Testing</vt:lpstr>
      <vt:lpstr>Testing Our Webserver</vt:lpstr>
      <vt:lpstr>Testing</vt:lpstr>
      <vt:lpstr>Testing</vt:lpstr>
      <vt:lpstr>Testing Apache</vt:lpstr>
      <vt:lpstr>Return Home</vt:lpstr>
      <vt:lpstr>Move in to the apache Cookbook</vt:lpstr>
      <vt:lpstr>What Does the Webserver Say?</vt:lpstr>
      <vt:lpstr>Commit Your Work</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1804</cp:revision>
  <cp:lastPrinted>2015-02-07T23:49:10Z</cp:lastPrinted>
  <dcterms:created xsi:type="dcterms:W3CDTF">2012-09-13T17:36:07Z</dcterms:created>
  <dcterms:modified xsi:type="dcterms:W3CDTF">2015-08-13T16:30:05Z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